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9" r:id="rId4"/>
    <p:sldId id="261" r:id="rId5"/>
    <p:sldId id="262" r:id="rId6"/>
    <p:sldId id="258" r:id="rId7"/>
    <p:sldId id="266" r:id="rId8"/>
    <p:sldId id="264" r:id="rId9"/>
    <p:sldId id="274" r:id="rId10"/>
    <p:sldId id="273" r:id="rId11"/>
    <p:sldId id="268" r:id="rId12"/>
    <p:sldId id="269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5D1"/>
    <a:srgbClr val="4FB2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6"/>
    <p:restoredTop sz="91291" autoAdjust="0"/>
  </p:normalViewPr>
  <p:slideViewPr>
    <p:cSldViewPr snapToObjects="1">
      <p:cViewPr varScale="1">
        <p:scale>
          <a:sx n="119" d="100"/>
          <a:sy n="119" d="100"/>
        </p:scale>
        <p:origin x="5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96" d="100"/>
          <a:sy n="96" d="100"/>
        </p:scale>
        <p:origin x="25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967BF-A7D7-314D-83B3-01C5DADDEE5A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DB30B-8FD8-2C46-92F1-D62FEE9FC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4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B30B-8FD8-2C46-92F1-D62FEE9FC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0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Isti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Logo se </a:t>
            </a:r>
            <a:r>
              <a:rPr lang="en-US" dirty="0" err="1"/>
              <a:t>mijenja</a:t>
            </a:r>
            <a:r>
              <a:rPr lang="en-US" dirty="0"/>
              <a:t> </a:t>
            </a:r>
            <a:r>
              <a:rPr lang="en-US" dirty="0" err="1"/>
              <a:t>izgled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Osteceni</a:t>
            </a:r>
            <a:r>
              <a:rPr lang="en-US" dirty="0"/>
              <a:t>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B30B-8FD8-2C46-92F1-D62FEE9FC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52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Prva </a:t>
            </a:r>
            <a:r>
              <a:rPr lang="en-US" dirty="0" err="1"/>
              <a:t>ideja</a:t>
            </a:r>
            <a:r>
              <a:rPr lang="en-US" dirty="0"/>
              <a:t> SIFT</a:t>
            </a:r>
          </a:p>
          <a:p>
            <a:r>
              <a:rPr lang="en-US" dirty="0" err="1"/>
              <a:t>Radi</a:t>
            </a:r>
            <a:r>
              <a:rPr lang="en-US" dirty="0"/>
              <a:t> OK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sporo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B30B-8FD8-2C46-92F1-D62FEE9FC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1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Sift u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svrhe</a:t>
            </a:r>
            <a:endParaRPr lang="en-US" dirty="0"/>
          </a:p>
          <a:p>
            <a:r>
              <a:rPr lang="en-US" dirty="0" err="1"/>
              <a:t>Koristili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pronašli</a:t>
            </a:r>
            <a:r>
              <a:rPr lang="en-US" dirty="0"/>
              <a:t> logo</a:t>
            </a:r>
          </a:p>
          <a:p>
            <a:r>
              <a:rPr lang="en-US" dirty="0" err="1"/>
              <a:t>Augumentacija</a:t>
            </a:r>
            <a:r>
              <a:rPr lang="en-US" dirty="0"/>
              <a:t> </a:t>
            </a:r>
            <a:r>
              <a:rPr lang="en-US" dirty="0" err="1"/>
              <a:t>dataseta</a:t>
            </a:r>
            <a:r>
              <a:rPr lang="en-US" dirty="0"/>
              <a:t> </a:t>
            </a:r>
          </a:p>
          <a:p>
            <a:r>
              <a:rPr lang="en-US" dirty="0" err="1"/>
              <a:t>Pokušaj</a:t>
            </a:r>
            <a:r>
              <a:rPr lang="en-US" dirty="0"/>
              <a:t> da se </a:t>
            </a:r>
            <a:r>
              <a:rPr lang="en-US" dirty="0" err="1"/>
              <a:t>algoritam</a:t>
            </a:r>
            <a:r>
              <a:rPr lang="en-US" dirty="0"/>
              <a:t> </a:t>
            </a:r>
            <a:r>
              <a:rPr lang="en-US" dirty="0" err="1"/>
              <a:t>fokusira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B30B-8FD8-2C46-92F1-D62FEE9FC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3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 </a:t>
            </a:r>
            <a:r>
              <a:rPr lang="en-US" dirty="0" err="1"/>
              <a:t>otherom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bez / Random images</a:t>
            </a:r>
          </a:p>
          <a:p>
            <a:r>
              <a:rPr lang="en-US" dirty="0" err="1"/>
              <a:t>Xception</a:t>
            </a:r>
            <a:r>
              <a:rPr lang="en-US" dirty="0"/>
              <a:t> / Squeeze / </a:t>
            </a:r>
            <a:r>
              <a:rPr lang="en-US" dirty="0" err="1"/>
              <a:t>Kaskade</a:t>
            </a:r>
            <a:endParaRPr lang="en-US" dirty="0"/>
          </a:p>
          <a:p>
            <a:r>
              <a:rPr lang="en-US" dirty="0"/>
              <a:t>Focal / Center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B30B-8FD8-2C46-92F1-D62FEE9FC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89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/ out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Random erase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B30B-8FD8-2C46-92F1-D62FEE9FC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7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/ out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Random erase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DB30B-8FD8-2C46-92F1-D62FEE9FC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99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B8FA-B156-A446-863D-6B17D5C4E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7B40C-7352-9249-B3BA-C9E47B8A4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2CF2C-9015-6444-90A5-6B3D4480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DBBA2-B274-8C45-8697-2509A8DE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081C8-9D7E-7940-B6F9-C3B01B9C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4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F3BF-BF02-ED4A-9491-38FB17DB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B6BF8-F624-7142-8DC1-BAC8FBFBB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748D1-BA76-C248-A6BD-8CABADC3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AA21E-B6D6-874A-BBEF-CB39A4C09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C7E3F-3A3C-674C-A53A-7A743C39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9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C6D22-14E4-2443-BB97-E817D3007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0C6BC-6D72-C64E-BCA4-00F778160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F9F0F-4087-B649-A553-A92D4ABF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02ACD-0671-C14A-B360-E3CEFDA5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8CF75-DA1C-6749-B864-B48D0067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7929-A438-EC4C-9DB8-E6F8D5795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Test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C393-273D-D04A-B668-4CD51933A3D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Avenir Next" panose="020B0503020202020204" pitchFamily="34" charset="0"/>
              </a:defRPr>
            </a:lvl1pPr>
            <a:lvl2pPr>
              <a:defRPr>
                <a:latin typeface="Avenir Next" panose="020B0503020202020204" pitchFamily="34" charset="0"/>
              </a:defRPr>
            </a:lvl2pPr>
            <a:lvl3pPr>
              <a:defRPr>
                <a:latin typeface="Avenir Next" panose="020B0503020202020204" pitchFamily="34" charset="0"/>
              </a:defRPr>
            </a:lvl3pPr>
            <a:lvl4pPr>
              <a:defRPr>
                <a:latin typeface="Avenir Next" panose="020B0503020202020204" pitchFamily="34" charset="0"/>
              </a:defRPr>
            </a:lvl4pPr>
            <a:lvl5pPr>
              <a:defRPr>
                <a:latin typeface="Avenir Next" panose="020B0503020202020204" pitchFamily="34" charset="0"/>
              </a:defRPr>
            </a:lvl5pPr>
          </a:lstStyle>
          <a:p>
            <a:pPr lvl="0"/>
            <a:r>
              <a:rPr lang="en-US" dirty="0" err="1"/>
              <a:t>Dizaster</a:t>
            </a:r>
            <a:r>
              <a:rPr lang="en-US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EF673-33E9-904E-AE33-C99B0619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5C7FE-B3D3-D842-A435-D96660C0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DB81-B9BB-EF45-BBFF-07B1EC440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15CD5F-80C7-E340-82CF-F3FBAE96A2DC}"/>
              </a:ext>
            </a:extLst>
          </p:cNvPr>
          <p:cNvCxnSpPr/>
          <p:nvPr userDrawn="1"/>
        </p:nvCxnSpPr>
        <p:spPr>
          <a:xfrm>
            <a:off x="0" y="1532022"/>
            <a:ext cx="12192000" cy="0"/>
          </a:xfrm>
          <a:prstGeom prst="line">
            <a:avLst/>
          </a:prstGeom>
          <a:ln w="69850">
            <a:solidFill>
              <a:srgbClr val="4FB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80CFD-A839-A642-ADC6-24F5BD949C4B}"/>
              </a:ext>
            </a:extLst>
          </p:cNvPr>
          <p:cNvCxnSpPr>
            <a:cxnSpLocks/>
          </p:cNvCxnSpPr>
          <p:nvPr userDrawn="1"/>
        </p:nvCxnSpPr>
        <p:spPr>
          <a:xfrm>
            <a:off x="-13138" y="6806744"/>
            <a:ext cx="12205138" cy="0"/>
          </a:xfrm>
          <a:prstGeom prst="line">
            <a:avLst/>
          </a:prstGeom>
          <a:ln w="111125">
            <a:solidFill>
              <a:srgbClr val="4FB2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22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95F3-ECA4-F74B-B995-32EAF199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C327E-7AAE-1E47-B07B-5EFEF08F8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7B0BE-FA0E-0A4D-831F-CBE6D6F1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576BF-5375-C84B-813E-488CB0E6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C65CB-B1C9-5B45-A486-74DA5C49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7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ECC63-9761-D647-9B6B-D4138E71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11E9-FCBA-3D40-AA2D-CF7ACA0E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53C5A-8D70-DF48-BAD5-30E1950D7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106AE-3282-364E-B573-BCDAFA34D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4E864-2E18-9D49-80EF-E95A72138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DAB85-A1FE-E146-92DC-77134B263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AB23-2BD7-F743-BEFE-7ACA5231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12D31-35A6-D941-A33D-707FE65B6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1535C-36E6-CD4B-921C-1B48FDC9A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CA279-C25C-454B-B18F-3A5C49256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CA13E-3D7C-9741-BEF7-47BF42B72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44659-4C4D-EB4F-9F45-55B28978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1E722F-0B62-6C42-B230-CEC4C950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121DE1-B87C-4742-9699-7D9E48E1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0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F305-16A6-C846-A9DE-76EEEB83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A4F49-1C61-684E-9C13-36DC6434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105F5-DF6C-9044-84CB-6294D201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6C85D-F0E2-FF4B-BD06-6B77EC8C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8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ECFA9-213F-5247-95A9-FEFA35C7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4FF90-C155-1046-92CF-CD438CB8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C441C-8223-6B4D-9563-7C7D96DA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4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6262-AE33-1B49-9B4B-C2A41493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39E62-8B8F-7E4C-8227-66ED65A03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10F26-3D18-9544-A2BC-938F22220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C07CF-2C84-9447-AF8F-B6B881AC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AB107-BC5C-B944-9D51-67D04F7F5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318FF-0796-1341-AD61-EA0E808E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2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708E-AFB4-ED48-9CCA-CDD294C59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DA46B4-AADF-C34B-90F9-D0DD83BE7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93D00-F24C-AB43-82BF-616AC0918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06104-D15E-5D4C-9D70-A81DCDE5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CB4D1-6A7F-3C46-B6E0-D2C2D001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2235A-693E-804D-BC64-5FFF7AF5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4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9CE424-A6F8-7A4E-A032-DA561BD80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6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458BA-BA50-4A40-AA5F-90CA1AC16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4814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B7223-4578-E443-A9EF-1BF79005A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575A-084E-4E45-8940-E3DAFB5109D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2F999-1398-FD45-A536-0CBB4787A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66C33-150A-3E46-9266-5B4DCF7D6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8D2A4-B957-C245-9CDE-6A2D3B75E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BF0A5-2B85-0E4A-B46E-7C70D9E7A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800" y="2743200"/>
            <a:ext cx="8382000" cy="1625600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4FB2E6"/>
                </a:solidFill>
                <a:latin typeface="Avenir Next" panose="020B0503020202020204" pitchFamily="34" charset="0"/>
              </a:rPr>
              <a:t>EURONEURO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B0BAB-9B12-5A48-AFEA-E2A33C0E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64" y="2696308"/>
            <a:ext cx="1525136" cy="15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2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F97C-342A-4F47-ADEE-A43FE675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949CF-4AAA-F84E-8086-124364D4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676400"/>
            <a:ext cx="4927600" cy="492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63DE7-41A9-EE49-B64A-4A35DEF2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273" y="1683327"/>
            <a:ext cx="4934527" cy="49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6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zgalo.mp4">
            <a:hlinkClick r:id="" action="ppaction://media"/>
            <a:extLst>
              <a:ext uri="{FF2B5EF4-FFF2-40B4-BE49-F238E27FC236}">
                <a16:creationId xmlns:a16="http://schemas.microsoft.com/office/drawing/2014/main" id="{BCEC0B4B-32C0-C04B-B86D-BE1DE7DE41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13.8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0" y="0"/>
            <a:ext cx="316547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ED184B8-A05E-134F-9930-B1103DEBE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806" y="1981200"/>
            <a:ext cx="3718133" cy="1688090"/>
          </a:xfrm>
        </p:spPr>
        <p:txBody>
          <a:bodyPr>
            <a:normAutofit fontScale="90000"/>
          </a:bodyPr>
          <a:lstStyle/>
          <a:p>
            <a:r>
              <a:rPr lang="en-US" sz="11500" dirty="0">
                <a:solidFill>
                  <a:srgbClr val="4FB2E6"/>
                </a:solidFill>
                <a:latin typeface="Avenir Next" panose="020B0503020202020204" pitchFamily="34" charset="0"/>
              </a:rPr>
              <a:t>iOS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0637EC-ACC0-1F45-8278-8A1DA140F4CC}"/>
              </a:ext>
            </a:extLst>
          </p:cNvPr>
          <p:cNvSpPr txBox="1">
            <a:spLocks/>
          </p:cNvSpPr>
          <p:nvPr/>
        </p:nvSpPr>
        <p:spPr>
          <a:xfrm>
            <a:off x="1219199" y="3200400"/>
            <a:ext cx="4253346" cy="1764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400" dirty="0">
                <a:solidFill>
                  <a:srgbClr val="4FB2E6"/>
                </a:solidFill>
                <a:latin typeface="Avenir Next" panose="020B05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1163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L -0.25417 0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9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BF0A5-2B85-0E4A-B46E-7C70D9E7A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09800"/>
            <a:ext cx="12192000" cy="2286000"/>
          </a:xfrm>
        </p:spPr>
        <p:txBody>
          <a:bodyPr>
            <a:normAutofit/>
          </a:bodyPr>
          <a:lstStyle/>
          <a:p>
            <a:r>
              <a:rPr lang="en-US" sz="11500" dirty="0">
                <a:solidFill>
                  <a:srgbClr val="4FB2E6"/>
                </a:solidFill>
                <a:latin typeface="Avenir Next" panose="020B0503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1165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C94E-07CD-EE45-B380-56406A23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Center Loss (F1 score += 2%)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6E7A6-67A0-4F41-B66C-051E59591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4" t="6931" r="4484" b="11029"/>
          <a:stretch/>
        </p:blipFill>
        <p:spPr>
          <a:xfrm>
            <a:off x="6102927" y="1870958"/>
            <a:ext cx="5791200" cy="425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3314C-1251-0146-B508-306DD1080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9" t="8460" r="4780" b="11206"/>
          <a:stretch/>
        </p:blipFill>
        <p:spPr>
          <a:xfrm>
            <a:off x="304800" y="2083329"/>
            <a:ext cx="5486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0AB9-3D0D-314C-B3F8-94567230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Thresholding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1DED4-FB8A-7146-8A8E-5460D747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6400"/>
            <a:ext cx="7103918" cy="489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5FBB0-A6F3-2D4E-9F62-FB39B27E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87" y="2697331"/>
            <a:ext cx="2861425" cy="350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C9EA9-513A-0643-8E6D-A4148881D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535" y="2697331"/>
            <a:ext cx="3091140" cy="350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B2199A-35A2-8D4B-A684-6EFC10D3A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2697331"/>
            <a:ext cx="3194396" cy="350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9AAAE-3D85-0748-92BA-80A3E096B8DF}"/>
              </a:ext>
            </a:extLst>
          </p:cNvPr>
          <p:cNvSpPr txBox="1"/>
          <p:nvPr/>
        </p:nvSpPr>
        <p:spPr>
          <a:xfrm>
            <a:off x="1705380" y="1722732"/>
            <a:ext cx="161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" panose="020B0503020202020204" pitchFamily="34" charset="0"/>
              </a:rPr>
              <a:t>Filip</a:t>
            </a:r>
            <a:endParaRPr lang="en-US" sz="4000" dirty="0">
              <a:latin typeface="Avenir Next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3EE1D-486B-F146-B376-C5AA728FDCDF}"/>
              </a:ext>
            </a:extLst>
          </p:cNvPr>
          <p:cNvSpPr txBox="1"/>
          <p:nvPr/>
        </p:nvSpPr>
        <p:spPr>
          <a:xfrm>
            <a:off x="5105400" y="1722733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Avenir Next" panose="020B0503020202020204" pitchFamily="34" charset="0"/>
              </a:rPr>
              <a:t>Bartol</a:t>
            </a:r>
            <a:endParaRPr lang="en-US" sz="4400" dirty="0">
              <a:latin typeface="Avenir Next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5E114-9589-3E40-9ACD-88AEE7A03DD9}"/>
              </a:ext>
            </a:extLst>
          </p:cNvPr>
          <p:cNvSpPr txBox="1"/>
          <p:nvPr/>
        </p:nvSpPr>
        <p:spPr>
          <a:xfrm>
            <a:off x="9030247" y="1722731"/>
            <a:ext cx="1527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Next" panose="020B0503020202020204" pitchFamily="34" charset="0"/>
              </a:rPr>
              <a:t>Damir</a:t>
            </a:r>
            <a:endParaRPr lang="en-US" sz="4000" dirty="0">
              <a:latin typeface="Avenir Next" panose="020B0503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DC2DD9-BE56-9241-B36B-23C0AB6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646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177523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8C5F-9669-C047-AD61-A141184F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Hard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2F23C-7851-9549-B4CF-30FB9027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4" y="1975773"/>
            <a:ext cx="2965450" cy="1409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4EE31-5634-5B41-AC19-3C6211502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24" y="3681327"/>
            <a:ext cx="2965450" cy="1312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2B6C87-5191-DD4E-95AF-31A191D04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371" y="1830969"/>
            <a:ext cx="3688080" cy="195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4AE1B-D8E6-1945-8E3E-6EFB82924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371" y="3999176"/>
            <a:ext cx="368808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B90F-4D66-5C4C-B0B5-FB1E28496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996" y="1646502"/>
            <a:ext cx="3756689" cy="2352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19D6B4-66DE-B84C-BFC0-E734021E9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9385" y="4295331"/>
            <a:ext cx="4684475" cy="162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2E27-6929-324F-B493-F6B17B67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SIFT – slow but it’s working!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83634-D525-8249-8646-F4F468B13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" y="2226195"/>
            <a:ext cx="5334000" cy="383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28BB5-1100-1847-ACC6-EC0FA4C64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153" y="2226195"/>
            <a:ext cx="5462539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4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4B13-8E58-354B-BA19-775FBD57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SIFT as an object detection?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BAEA2-E0AB-BE4B-A5A6-4E60332F9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32577"/>
            <a:ext cx="5715000" cy="3598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BE815-D36B-4C47-8EFC-3C45098B9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032577"/>
            <a:ext cx="4288905" cy="3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3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2037-8023-2340-8512-6A99D90D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 err="1"/>
              <a:t>What</a:t>
            </a:r>
            <a:r>
              <a:rPr lang="hr-HR" sz="4000" dirty="0"/>
              <a:t> </a:t>
            </a:r>
            <a:r>
              <a:rPr lang="hr-HR" sz="4000" dirty="0" err="1"/>
              <a:t>we</a:t>
            </a:r>
            <a:r>
              <a:rPr lang="hr-HR" sz="4000" dirty="0"/>
              <a:t> </a:t>
            </a:r>
            <a:r>
              <a:rPr lang="hr-HR" sz="4000" dirty="0" err="1"/>
              <a:t>tried</a:t>
            </a:r>
            <a:endParaRPr lang="hr-HR" sz="4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0E506-762F-2B4D-B988-B112A2D1829B}"/>
              </a:ext>
            </a:extLst>
          </p:cNvPr>
          <p:cNvSpPr/>
          <p:nvPr/>
        </p:nvSpPr>
        <p:spPr>
          <a:xfrm>
            <a:off x="1479665" y="2626821"/>
            <a:ext cx="2410691" cy="2410691"/>
          </a:xfrm>
          <a:prstGeom prst="ellipse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4400">
              <a:latin typeface="Avenir Next" panose="020B0503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45658A-2768-244E-8292-0D407DDF9B7B}"/>
              </a:ext>
            </a:extLst>
          </p:cNvPr>
          <p:cNvSpPr/>
          <p:nvPr/>
        </p:nvSpPr>
        <p:spPr>
          <a:xfrm>
            <a:off x="6582294" y="1995055"/>
            <a:ext cx="4256117" cy="631766"/>
          </a:xfrm>
          <a:prstGeom prst="roundRect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dirty="0" err="1">
                <a:latin typeface="Avenir Next" panose="020B0503020202020204" pitchFamily="34" charset="0"/>
              </a:rPr>
              <a:t>Resolutions</a:t>
            </a:r>
            <a:endParaRPr lang="hr-HR" sz="3200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1BA39-DE36-834A-A646-0F22FFA431D6}"/>
              </a:ext>
            </a:extLst>
          </p:cNvPr>
          <p:cNvSpPr txBox="1"/>
          <p:nvPr/>
        </p:nvSpPr>
        <p:spPr>
          <a:xfrm>
            <a:off x="1629291" y="3729460"/>
            <a:ext cx="2111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different</a:t>
            </a:r>
            <a:endParaRPr lang="hr-HR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algn="ctr"/>
            <a:r>
              <a:rPr lang="hr-HR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approaches</a:t>
            </a:r>
            <a:endParaRPr lang="hr-HR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65F94-B866-5E42-9B6A-B7726093661A}"/>
              </a:ext>
            </a:extLst>
          </p:cNvPr>
          <p:cNvSpPr txBox="1"/>
          <p:nvPr/>
        </p:nvSpPr>
        <p:spPr>
          <a:xfrm>
            <a:off x="1639527" y="3027310"/>
            <a:ext cx="2111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800" dirty="0">
                <a:solidFill>
                  <a:schemeClr val="bg1"/>
                </a:solidFill>
                <a:latin typeface="Avenir Next" panose="020B0503020202020204" pitchFamily="34" charset="0"/>
              </a:rPr>
              <a:t>20+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2A8482-7ECE-224E-8643-868F936A2332}"/>
              </a:ext>
            </a:extLst>
          </p:cNvPr>
          <p:cNvSpPr/>
          <p:nvPr/>
        </p:nvSpPr>
        <p:spPr>
          <a:xfrm>
            <a:off x="6582293" y="2685286"/>
            <a:ext cx="4256117" cy="631766"/>
          </a:xfrm>
          <a:prstGeom prst="roundRect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venir Next" panose="020B0503020202020204" pitchFamily="34" charset="0"/>
              </a:rPr>
              <a:t>Augmentations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6D16343-A527-734A-A110-91BA7B6657AC}"/>
              </a:ext>
            </a:extLst>
          </p:cNvPr>
          <p:cNvSpPr/>
          <p:nvPr/>
        </p:nvSpPr>
        <p:spPr>
          <a:xfrm>
            <a:off x="6582292" y="3413577"/>
            <a:ext cx="4256117" cy="631766"/>
          </a:xfrm>
          <a:prstGeom prst="roundRect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venir Next" panose="020B0503020202020204" pitchFamily="34" charset="0"/>
              </a:rPr>
              <a:t>Datasets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BEAF53-F911-EC45-816C-690352D1003D}"/>
              </a:ext>
            </a:extLst>
          </p:cNvPr>
          <p:cNvSpPr/>
          <p:nvPr/>
        </p:nvSpPr>
        <p:spPr>
          <a:xfrm>
            <a:off x="6582291" y="4141868"/>
            <a:ext cx="4256117" cy="631766"/>
          </a:xfrm>
          <a:prstGeom prst="roundRect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dirty="0" err="1">
                <a:latin typeface="Avenir Next" panose="020B0503020202020204" pitchFamily="34" charset="0"/>
              </a:rPr>
              <a:t>Architectures</a:t>
            </a:r>
            <a:endParaRPr lang="hr-HR" sz="3200" dirty="0">
              <a:latin typeface="Avenir Next" panose="020B0503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6CD281-4F6B-454C-813B-B0DD8B9B4AEB}"/>
              </a:ext>
            </a:extLst>
          </p:cNvPr>
          <p:cNvSpPr/>
          <p:nvPr/>
        </p:nvSpPr>
        <p:spPr>
          <a:xfrm>
            <a:off x="6582290" y="4862395"/>
            <a:ext cx="4256117" cy="631766"/>
          </a:xfrm>
          <a:prstGeom prst="roundRect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dirty="0" err="1">
                <a:latin typeface="Avenir Next" panose="020B0503020202020204" pitchFamily="34" charset="0"/>
              </a:rPr>
              <a:t>Losses</a:t>
            </a:r>
            <a:endParaRPr lang="hr-HR" sz="3200" dirty="0">
              <a:latin typeface="Avenir Next" panose="020B05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3764D2-CE48-404B-9672-708E8A50E6DE}"/>
              </a:ext>
            </a:extLst>
          </p:cNvPr>
          <p:cNvSpPr/>
          <p:nvPr/>
        </p:nvSpPr>
        <p:spPr>
          <a:xfrm>
            <a:off x="6582289" y="5598450"/>
            <a:ext cx="4256117" cy="631766"/>
          </a:xfrm>
          <a:prstGeom prst="roundRect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dirty="0" err="1">
                <a:latin typeface="Avenir Next" panose="020B0503020202020204" pitchFamily="34" charset="0"/>
              </a:rPr>
              <a:t>Heuristics</a:t>
            </a:r>
            <a:endParaRPr lang="hr-HR" sz="3200" dirty="0">
              <a:latin typeface="Avenir Next" panose="020B0503020202020204" pitchFamily="34" charset="0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630844D-62D2-3440-8D28-5C6C44E72E90}"/>
              </a:ext>
            </a:extLst>
          </p:cNvPr>
          <p:cNvSpPr/>
          <p:nvPr/>
        </p:nvSpPr>
        <p:spPr>
          <a:xfrm>
            <a:off x="4291443" y="3413577"/>
            <a:ext cx="1889760" cy="889461"/>
          </a:xfrm>
          <a:prstGeom prst="rightArrow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4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85596-7C40-0742-89EF-9BE91FCD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Additional </a:t>
            </a:r>
            <a:r>
              <a:rPr lang="en-US" sz="4000" dirty="0" err="1"/>
              <a:t>datase</a:t>
            </a:r>
            <a:r>
              <a:rPr lang="hr-HR" sz="4000" dirty="0"/>
              <a:t>ts</a:t>
            </a:r>
            <a:endParaRPr lang="en-US" sz="4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C130F5-B6A0-7743-A6D9-9084049FCE65}"/>
              </a:ext>
            </a:extLst>
          </p:cNvPr>
          <p:cNvSpPr/>
          <p:nvPr/>
        </p:nvSpPr>
        <p:spPr>
          <a:xfrm>
            <a:off x="609600" y="2743200"/>
            <a:ext cx="2595304" cy="2570473"/>
          </a:xfrm>
          <a:prstGeom prst="ellipse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4400" dirty="0">
              <a:latin typeface="Avenir Next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365A2-8D62-884C-B60B-5C9D913D4128}"/>
              </a:ext>
            </a:extLst>
          </p:cNvPr>
          <p:cNvSpPr txBox="1"/>
          <p:nvPr/>
        </p:nvSpPr>
        <p:spPr>
          <a:xfrm>
            <a:off x="728666" y="4157255"/>
            <a:ext cx="235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dirty="0" err="1">
                <a:solidFill>
                  <a:schemeClr val="bg1"/>
                </a:solidFill>
                <a:latin typeface="Avenir Next" panose="020B0503020202020204" pitchFamily="34" charset="0"/>
              </a:rPr>
              <a:t>new</a:t>
            </a:r>
            <a:r>
              <a:rPr lang="hr-HR" sz="28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hr-HR" sz="28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receipts</a:t>
            </a:r>
            <a:endParaRPr lang="hr-HR" sz="2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7021D-9330-204F-B9B9-F08DB9DC5642}"/>
              </a:ext>
            </a:extLst>
          </p:cNvPr>
          <p:cNvSpPr txBox="1"/>
          <p:nvPr/>
        </p:nvSpPr>
        <p:spPr>
          <a:xfrm>
            <a:off x="812571" y="3326258"/>
            <a:ext cx="2022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800" dirty="0">
                <a:solidFill>
                  <a:schemeClr val="bg1"/>
                </a:solidFill>
                <a:latin typeface="Avenir Next" panose="020B0503020202020204" pitchFamily="34" charset="0"/>
              </a:rPr>
              <a:t>10k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DD3EFA-468B-4745-A12E-32DBEDA61912}"/>
              </a:ext>
            </a:extLst>
          </p:cNvPr>
          <p:cNvSpPr/>
          <p:nvPr/>
        </p:nvSpPr>
        <p:spPr>
          <a:xfrm>
            <a:off x="3959869" y="2743200"/>
            <a:ext cx="2595304" cy="2570473"/>
          </a:xfrm>
          <a:prstGeom prst="ellipse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4400" dirty="0">
              <a:latin typeface="Avenir Next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64652-7367-3949-88FC-A0421451F9EA}"/>
              </a:ext>
            </a:extLst>
          </p:cNvPr>
          <p:cNvSpPr txBox="1"/>
          <p:nvPr/>
        </p:nvSpPr>
        <p:spPr>
          <a:xfrm>
            <a:off x="4078935" y="4157255"/>
            <a:ext cx="235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dirty="0" err="1">
                <a:solidFill>
                  <a:schemeClr val="bg1"/>
                </a:solidFill>
                <a:latin typeface="Avenir Next" panose="020B0503020202020204" pitchFamily="34" charset="0"/>
              </a:rPr>
              <a:t>non</a:t>
            </a:r>
            <a:r>
              <a:rPr lang="hr-HR" sz="28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hr-HR" sz="2800" dirty="0" err="1">
                <a:solidFill>
                  <a:schemeClr val="bg1"/>
                </a:solidFill>
                <a:latin typeface="Avenir Next" panose="020B0503020202020204" pitchFamily="34" charset="0"/>
              </a:rPr>
              <a:t>receipts</a:t>
            </a:r>
            <a:endParaRPr lang="hr-HR" sz="2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6AA5EF-8377-2F45-8EA8-EA2A4E4558C8}"/>
              </a:ext>
            </a:extLst>
          </p:cNvPr>
          <p:cNvSpPr txBox="1"/>
          <p:nvPr/>
        </p:nvSpPr>
        <p:spPr>
          <a:xfrm>
            <a:off x="4201805" y="3326258"/>
            <a:ext cx="2111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800" dirty="0">
                <a:solidFill>
                  <a:schemeClr val="bg1"/>
                </a:solidFill>
                <a:latin typeface="Avenir Next" panose="020B0503020202020204" pitchFamily="34" charset="0"/>
              </a:rPr>
              <a:t>40k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F4450D9-22BB-CA47-B097-BCB1CC47E62D}"/>
              </a:ext>
            </a:extLst>
          </p:cNvPr>
          <p:cNvSpPr/>
          <p:nvPr/>
        </p:nvSpPr>
        <p:spPr>
          <a:xfrm>
            <a:off x="7358736" y="2911240"/>
            <a:ext cx="4256117" cy="631766"/>
          </a:xfrm>
          <a:prstGeom prst="roundRect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dirty="0">
                <a:latin typeface="Avenir Next" panose="020B0503020202020204" pitchFamily="34" charset="0"/>
              </a:rPr>
              <a:t>Old </a:t>
            </a:r>
            <a:r>
              <a:rPr lang="hr-HR" sz="3200" dirty="0" err="1">
                <a:latin typeface="Avenir Next" panose="020B0503020202020204" pitchFamily="34" charset="0"/>
              </a:rPr>
              <a:t>logos</a:t>
            </a:r>
            <a:endParaRPr lang="hr-HR" sz="3200" dirty="0">
              <a:latin typeface="Avenir Next" panose="020B050302020202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3183E9-9A1D-3A49-9A95-C888BED82361}"/>
              </a:ext>
            </a:extLst>
          </p:cNvPr>
          <p:cNvSpPr/>
          <p:nvPr/>
        </p:nvSpPr>
        <p:spPr>
          <a:xfrm>
            <a:off x="7358737" y="3730537"/>
            <a:ext cx="4256117" cy="631766"/>
          </a:xfrm>
          <a:prstGeom prst="roundRect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dirty="0">
                <a:latin typeface="Avenir Next" panose="020B0503020202020204" pitchFamily="34" charset="0"/>
              </a:rPr>
              <a:t>New </a:t>
            </a:r>
            <a:r>
              <a:rPr lang="hr-HR" sz="3200" dirty="0" err="1">
                <a:latin typeface="Avenir Next" panose="020B0503020202020204" pitchFamily="34" charset="0"/>
              </a:rPr>
              <a:t>retailers</a:t>
            </a:r>
            <a:endParaRPr lang="hr-HR" sz="3200" dirty="0">
              <a:latin typeface="Avenir Next" panose="020B0503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C31044-658D-4246-BC47-7C5DFCF8BC9E}"/>
              </a:ext>
            </a:extLst>
          </p:cNvPr>
          <p:cNvSpPr/>
          <p:nvPr/>
        </p:nvSpPr>
        <p:spPr>
          <a:xfrm>
            <a:off x="7358735" y="4549834"/>
            <a:ext cx="4256117" cy="631766"/>
          </a:xfrm>
          <a:prstGeom prst="roundRect">
            <a:avLst/>
          </a:prstGeom>
          <a:solidFill>
            <a:srgbClr val="1D95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3200" dirty="0" err="1">
                <a:latin typeface="Avenir Next" panose="020B0503020202020204" pitchFamily="34" charset="0"/>
              </a:rPr>
              <a:t>Random</a:t>
            </a:r>
            <a:r>
              <a:rPr lang="hr-HR" sz="3200" dirty="0">
                <a:latin typeface="Avenir Next" panose="020B0503020202020204" pitchFamily="34" charset="0"/>
              </a:rPr>
              <a:t> </a:t>
            </a:r>
            <a:r>
              <a:rPr lang="hr-HR" sz="3200" dirty="0" err="1">
                <a:latin typeface="Avenir Next" panose="020B0503020202020204" pitchFamily="34" charset="0"/>
              </a:rPr>
              <a:t>images</a:t>
            </a:r>
            <a:endParaRPr lang="hr-HR" sz="32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7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C778-9703-C147-9F15-1DEC9082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Augmentation</a:t>
            </a:r>
            <a:r>
              <a:rPr lang="hr-HR" sz="4000" dirty="0"/>
              <a:t>s</a:t>
            </a: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21D23F-1D09-E34A-82DC-B9933DC1545E}"/>
              </a:ext>
            </a:extLst>
          </p:cNvPr>
          <p:cNvGrpSpPr/>
          <p:nvPr/>
        </p:nvGrpSpPr>
        <p:grpSpPr>
          <a:xfrm>
            <a:off x="2590800" y="1905000"/>
            <a:ext cx="7010400" cy="4511910"/>
            <a:chOff x="2667000" y="1939898"/>
            <a:chExt cx="7010400" cy="451191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DD89ED4-89DC-934B-8FE9-9F0B075643FC}"/>
                </a:ext>
              </a:extLst>
            </p:cNvPr>
            <p:cNvSpPr/>
            <p:nvPr/>
          </p:nvSpPr>
          <p:spPr>
            <a:xfrm>
              <a:off x="2667000" y="2909934"/>
              <a:ext cx="7010400" cy="631766"/>
            </a:xfrm>
            <a:prstGeom prst="roundRect">
              <a:avLst/>
            </a:prstGeom>
            <a:solidFill>
              <a:srgbClr val="1D95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Avenir Next" panose="020B0503020202020204" pitchFamily="34" charset="0"/>
                </a:rPr>
                <a:t>Random erase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8ED1AE2-D638-524C-B171-34AB45BF19BE}"/>
                </a:ext>
              </a:extLst>
            </p:cNvPr>
            <p:cNvSpPr/>
            <p:nvPr/>
          </p:nvSpPr>
          <p:spPr>
            <a:xfrm>
              <a:off x="2667000" y="3879970"/>
              <a:ext cx="7010400" cy="631766"/>
            </a:xfrm>
            <a:prstGeom prst="roundRect">
              <a:avLst/>
            </a:prstGeom>
            <a:solidFill>
              <a:srgbClr val="1D95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Avenir Next" panose="020B0503020202020204" pitchFamily="34" charset="0"/>
                </a:rPr>
                <a:t>Rotation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182773E-0C6C-264C-9D47-81CF4BCD291F}"/>
                </a:ext>
              </a:extLst>
            </p:cNvPr>
            <p:cNvSpPr/>
            <p:nvPr/>
          </p:nvSpPr>
          <p:spPr>
            <a:xfrm>
              <a:off x="2667000" y="4850006"/>
              <a:ext cx="7010400" cy="631766"/>
            </a:xfrm>
            <a:prstGeom prst="roundRect">
              <a:avLst/>
            </a:prstGeom>
            <a:solidFill>
              <a:srgbClr val="1D95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Avenir Next" panose="020B0503020202020204" pitchFamily="34" charset="0"/>
                </a:rPr>
                <a:t>Brightness / Contrast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72F28BE-2084-1F48-8EE2-6A75D11A9351}"/>
                </a:ext>
              </a:extLst>
            </p:cNvPr>
            <p:cNvSpPr/>
            <p:nvPr/>
          </p:nvSpPr>
          <p:spPr>
            <a:xfrm>
              <a:off x="2667000" y="5820042"/>
              <a:ext cx="7010400" cy="631766"/>
            </a:xfrm>
            <a:prstGeom prst="roundRect">
              <a:avLst/>
            </a:prstGeom>
            <a:solidFill>
              <a:srgbClr val="1D95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Avenir Next" panose="020B0503020202020204" pitchFamily="34" charset="0"/>
                </a:rPr>
                <a:t>Upper crop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8E8438-5827-AC4A-A8C4-8FCF4537D2EA}"/>
                </a:ext>
              </a:extLst>
            </p:cNvPr>
            <p:cNvSpPr/>
            <p:nvPr/>
          </p:nvSpPr>
          <p:spPr>
            <a:xfrm>
              <a:off x="2667000" y="1939898"/>
              <a:ext cx="7010400" cy="631766"/>
            </a:xfrm>
            <a:prstGeom prst="roundRect">
              <a:avLst/>
            </a:prstGeom>
            <a:solidFill>
              <a:srgbClr val="1D95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Avenir Next" panose="020B0503020202020204" pitchFamily="34" charset="0"/>
                </a:rPr>
                <a:t>Zoom in /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73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C778-9703-C147-9F15-1DEC9082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Final solution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C640F3-C5E3-B545-AC2C-93D294D940E6}"/>
              </a:ext>
            </a:extLst>
          </p:cNvPr>
          <p:cNvGrpSpPr/>
          <p:nvPr/>
        </p:nvGrpSpPr>
        <p:grpSpPr>
          <a:xfrm>
            <a:off x="2590800" y="1905000"/>
            <a:ext cx="7010400" cy="4511910"/>
            <a:chOff x="2667000" y="1939898"/>
            <a:chExt cx="7010400" cy="451191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DD89ED4-89DC-934B-8FE9-9F0B075643FC}"/>
                </a:ext>
              </a:extLst>
            </p:cNvPr>
            <p:cNvSpPr/>
            <p:nvPr/>
          </p:nvSpPr>
          <p:spPr>
            <a:xfrm>
              <a:off x="2667000" y="2909934"/>
              <a:ext cx="7010400" cy="631766"/>
            </a:xfrm>
            <a:prstGeom prst="roundRect">
              <a:avLst/>
            </a:prstGeom>
            <a:solidFill>
              <a:srgbClr val="1D95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3200" dirty="0" err="1">
                  <a:latin typeface="Avenir Next" panose="020B0503020202020204" pitchFamily="34" charset="0"/>
                </a:rPr>
                <a:t>SqueezeNet</a:t>
              </a:r>
              <a:endParaRPr lang="hr-HR" sz="3200" dirty="0">
                <a:latin typeface="Avenir Next" panose="020B0503020202020204" pitchFamily="34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8ED1AE2-D638-524C-B171-34AB45BF19BE}"/>
                </a:ext>
              </a:extLst>
            </p:cNvPr>
            <p:cNvSpPr/>
            <p:nvPr/>
          </p:nvSpPr>
          <p:spPr>
            <a:xfrm>
              <a:off x="2667000" y="3879970"/>
              <a:ext cx="7010400" cy="631766"/>
            </a:xfrm>
            <a:prstGeom prst="roundRect">
              <a:avLst/>
            </a:prstGeom>
            <a:solidFill>
              <a:srgbClr val="1D95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3200" dirty="0" err="1">
                  <a:latin typeface="Avenir Next" panose="020B0503020202020204" pitchFamily="34" charset="0"/>
                </a:rPr>
                <a:t>Cross</a:t>
              </a:r>
              <a:r>
                <a:rPr lang="hr-HR" sz="3200" dirty="0">
                  <a:latin typeface="Avenir Next" panose="020B0503020202020204" pitchFamily="34" charset="0"/>
                </a:rPr>
                <a:t> </a:t>
              </a:r>
              <a:r>
                <a:rPr lang="hr-HR" sz="3200" dirty="0" err="1">
                  <a:latin typeface="Avenir Next" panose="020B0503020202020204" pitchFamily="34" charset="0"/>
                </a:rPr>
                <a:t>Entropy</a:t>
              </a:r>
              <a:r>
                <a:rPr lang="hr-HR" sz="3200" dirty="0">
                  <a:latin typeface="Avenir Next" panose="020B0503020202020204" pitchFamily="34" charset="0"/>
                </a:rPr>
                <a:t> + </a:t>
              </a:r>
              <a:r>
                <a:rPr lang="hr-HR" sz="3200" dirty="0" err="1">
                  <a:latin typeface="Avenir Next" panose="020B0503020202020204" pitchFamily="34" charset="0"/>
                </a:rPr>
                <a:t>Center</a:t>
              </a:r>
              <a:r>
                <a:rPr lang="hr-HR" sz="3200" dirty="0">
                  <a:latin typeface="Avenir Next" panose="020B0503020202020204" pitchFamily="34" charset="0"/>
                </a:rPr>
                <a:t> </a:t>
              </a:r>
              <a:r>
                <a:rPr lang="hr-HR" sz="3200" dirty="0" err="1">
                  <a:latin typeface="Avenir Next" panose="020B0503020202020204" pitchFamily="34" charset="0"/>
                </a:rPr>
                <a:t>Loss</a:t>
              </a:r>
              <a:endParaRPr lang="hr-HR" sz="3200" dirty="0">
                <a:latin typeface="Avenir Next" panose="020B0503020202020204" pitchFamily="34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182773E-0C6C-264C-9D47-81CF4BCD291F}"/>
                </a:ext>
              </a:extLst>
            </p:cNvPr>
            <p:cNvSpPr/>
            <p:nvPr/>
          </p:nvSpPr>
          <p:spPr>
            <a:xfrm>
              <a:off x="2667000" y="4850006"/>
              <a:ext cx="7010400" cy="631766"/>
            </a:xfrm>
            <a:prstGeom prst="roundRect">
              <a:avLst/>
            </a:prstGeom>
            <a:solidFill>
              <a:srgbClr val="1D95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Avenir Next" panose="020B0503020202020204" pitchFamily="34" charset="0"/>
                </a:rPr>
                <a:t>Thresholding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72F28BE-2084-1F48-8EE2-6A75D11A9351}"/>
                </a:ext>
              </a:extLst>
            </p:cNvPr>
            <p:cNvSpPr/>
            <p:nvPr/>
          </p:nvSpPr>
          <p:spPr>
            <a:xfrm>
              <a:off x="2667000" y="5820042"/>
              <a:ext cx="7010400" cy="631766"/>
            </a:xfrm>
            <a:prstGeom prst="roundRect">
              <a:avLst/>
            </a:prstGeom>
            <a:solidFill>
              <a:srgbClr val="1D95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3200" dirty="0" err="1">
                  <a:latin typeface="Avenir Next" panose="020B0503020202020204" pitchFamily="34" charset="0"/>
                </a:rPr>
                <a:t>Classification</a:t>
              </a:r>
              <a:endParaRPr lang="hr-HR" sz="3200" dirty="0">
                <a:latin typeface="Avenir Next" panose="020B0503020202020204" pitchFamily="34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8E8438-5827-AC4A-A8C4-8FCF4537D2EA}"/>
                </a:ext>
              </a:extLst>
            </p:cNvPr>
            <p:cNvSpPr/>
            <p:nvPr/>
          </p:nvSpPr>
          <p:spPr>
            <a:xfrm>
              <a:off x="2667000" y="1939898"/>
              <a:ext cx="7010400" cy="631766"/>
            </a:xfrm>
            <a:prstGeom prst="roundRect">
              <a:avLst/>
            </a:prstGeom>
            <a:solidFill>
              <a:srgbClr val="1D95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3200" dirty="0" err="1">
                  <a:latin typeface="Avenir Next" panose="020B0503020202020204" pitchFamily="34" charset="0"/>
                </a:rPr>
                <a:t>Upper</a:t>
              </a:r>
              <a:r>
                <a:rPr lang="hr-HR" sz="3200" dirty="0">
                  <a:latin typeface="Avenir Next" panose="020B0503020202020204" pitchFamily="34" charset="0"/>
                </a:rPr>
                <a:t> </a:t>
              </a:r>
              <a:r>
                <a:rPr lang="hr-HR" sz="3200" dirty="0" err="1">
                  <a:latin typeface="Avenir Next" panose="020B0503020202020204" pitchFamily="34" charset="0"/>
                </a:rPr>
                <a:t>crop</a:t>
              </a:r>
              <a:r>
                <a:rPr lang="hr-HR" sz="3200" dirty="0">
                  <a:latin typeface="Avenir Next" panose="020B0503020202020204" pitchFamily="34" charset="0"/>
                </a:rPr>
                <a:t> + </a:t>
              </a:r>
              <a:r>
                <a:rPr lang="hr-HR" sz="3200" dirty="0" err="1">
                  <a:latin typeface="Avenir Next" panose="020B0503020202020204" pitchFamily="34" charset="0"/>
                </a:rPr>
                <a:t>Grayscale</a:t>
              </a:r>
              <a:endParaRPr lang="hr-HR" sz="3200" dirty="0">
                <a:latin typeface="Avenir N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627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164</Words>
  <Application>Microsoft Macintosh PowerPoint</Application>
  <PresentationFormat>Widescreen</PresentationFormat>
  <Paragraphs>71</Paragraphs>
  <Slides>14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</vt:lpstr>
      <vt:lpstr>Calibri</vt:lpstr>
      <vt:lpstr>Calibri Light</vt:lpstr>
      <vt:lpstr>HelvLight</vt:lpstr>
      <vt:lpstr>Office Theme</vt:lpstr>
      <vt:lpstr>EURONEURO</vt:lpstr>
      <vt:lpstr>The Team</vt:lpstr>
      <vt:lpstr>Hard examples</vt:lpstr>
      <vt:lpstr>SIFT – slow but it’s working!</vt:lpstr>
      <vt:lpstr>SIFT as an object detection?</vt:lpstr>
      <vt:lpstr>What we tried</vt:lpstr>
      <vt:lpstr>Additional datasets</vt:lpstr>
      <vt:lpstr>Augmentations</vt:lpstr>
      <vt:lpstr>Final solution</vt:lpstr>
      <vt:lpstr>Model analysis</vt:lpstr>
      <vt:lpstr>iOS</vt:lpstr>
      <vt:lpstr>Q&amp;A</vt:lpstr>
      <vt:lpstr>Center Loss (F1 score += 2%)</vt:lpstr>
      <vt:lpstr>Thresholding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 EuroNeuro</dc:title>
  <dc:creator>Damir Kopljar</dc:creator>
  <cp:lastModifiedBy>Filip Gulan</cp:lastModifiedBy>
  <cp:revision>60</cp:revision>
  <dcterms:created xsi:type="dcterms:W3CDTF">2018-05-21T20:56:34Z</dcterms:created>
  <dcterms:modified xsi:type="dcterms:W3CDTF">2018-06-03T14:14:14Z</dcterms:modified>
</cp:coreProperties>
</file>